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7"/>
  </p:notesMasterIdLst>
  <p:sldIdLst>
    <p:sldId id="256" r:id="rId2"/>
    <p:sldId id="267" r:id="rId3"/>
    <p:sldId id="268" r:id="rId4"/>
    <p:sldId id="269" r:id="rId5"/>
    <p:sldId id="270" r:id="rId6"/>
    <p:sldId id="272" r:id="rId7"/>
    <p:sldId id="257" r:id="rId8"/>
    <p:sldId id="258" r:id="rId9"/>
    <p:sldId id="259" r:id="rId10"/>
    <p:sldId id="260" r:id="rId11"/>
    <p:sldId id="261" r:id="rId12"/>
    <p:sldId id="263" r:id="rId13"/>
    <p:sldId id="276" r:id="rId14"/>
    <p:sldId id="274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CAFC0-F40D-4926-8570-9A19561EFA23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63653-19A9-4E7B-9F14-D23DC4325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48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192 FDA approved mammogram facilities located in TN within 69 counties.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163653-19A9-4E7B-9F14-D23DC43254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81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41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3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21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06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00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84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4410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578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25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1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03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10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14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00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0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62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52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30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ensus.gov/" TargetMode="External"/><Relationship Id="rId2" Type="http://schemas.openxmlformats.org/officeDocument/2006/relationships/hyperlink" Target="https://statecancerprofiles.cancer.gov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B2DDAE-F367-C61D-2369-476DFD2AC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46" r="-1" b="13227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slide1">
            <a:extLst>
              <a:ext uri="{FF2B5EF4-FFF2-40B4-BE49-F238E27FC236}">
                <a16:creationId xmlns:a16="http://schemas.microsoft.com/office/drawing/2014/main" id="{53A4EB2A-0C64-4733-AB5B-60B3C0A52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199" y="5020236"/>
            <a:ext cx="10407602" cy="7021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EBEBEB"/>
                </a:solidFill>
              </a:rPr>
              <a:t>Nashville Software School </a:t>
            </a:r>
            <a:br>
              <a:rPr lang="en-US" sz="4400" dirty="0">
                <a:solidFill>
                  <a:srgbClr val="EBEBEB"/>
                </a:solidFill>
              </a:rPr>
            </a:br>
            <a:r>
              <a:rPr lang="en-US" sz="4400" dirty="0">
                <a:solidFill>
                  <a:srgbClr val="EBEBEB"/>
                </a:solidFill>
              </a:rPr>
              <a:t>Capstone Project – “Save the Tatas”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B67C0644-7CC4-44D8-8586-2684B3139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2199" y="5722372"/>
            <a:ext cx="10407602" cy="487926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Presented by Adrianne Austin </a:t>
            </a:r>
          </a:p>
          <a:p>
            <a:pPr algn="ctr"/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Cohort da7</a:t>
            </a:r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Lowest Death Map (2)">
            <a:extLst>
              <a:ext uri="{FF2B5EF4-FFF2-40B4-BE49-F238E27FC236}">
                <a16:creationId xmlns:a16="http://schemas.microsoft.com/office/drawing/2014/main" id="{4DB5DEFF-6690-4B93-BBA8-C90AF94A3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690"/>
            <a:ext cx="12192000" cy="653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Mammogram Facilities">
            <a:extLst>
              <a:ext uri="{FF2B5EF4-FFF2-40B4-BE49-F238E27FC236}">
                <a16:creationId xmlns:a16="http://schemas.microsoft.com/office/drawing/2014/main" id="{AEFD48DF-115E-4409-B2DF-1421211D5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"/>
            <a:ext cx="12192000" cy="68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Mammogram Facilities County_highest">
            <a:extLst>
              <a:ext uri="{FF2B5EF4-FFF2-40B4-BE49-F238E27FC236}">
                <a16:creationId xmlns:a16="http://schemas.microsoft.com/office/drawing/2014/main" id="{3F92B8CF-B489-4091-B42B-F16F57F23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29"/>
            <a:ext cx="12192000" cy="682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4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lide2" descr="Death Rate &amp;amp; Unisured">
            <a:extLst>
              <a:ext uri="{FF2B5EF4-FFF2-40B4-BE49-F238E27FC236}">
                <a16:creationId xmlns:a16="http://schemas.microsoft.com/office/drawing/2014/main" id="{B1ED531E-513F-40D4-ACE3-46ED55742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" y="356738"/>
            <a:ext cx="11228832" cy="626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7DB1-3451-A184-4E1C-42F8B7F87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and 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88360-C4BF-EBD9-32FB-305F26DA0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603499"/>
            <a:ext cx="10736826" cy="3669481"/>
          </a:xfrm>
        </p:spPr>
        <p:txBody>
          <a:bodyPr/>
          <a:lstStyle/>
          <a:p>
            <a:r>
              <a:rPr lang="en-US" dirty="0"/>
              <a:t>First Question: Is there a correlation between the counties that have a higher death rate with the number of available mammograph facilities? If so, what is the correlation?</a:t>
            </a:r>
          </a:p>
          <a:p>
            <a:pPr lvl="1"/>
            <a:r>
              <a:rPr lang="en-US" dirty="0"/>
              <a:t>Yes, the counties that have a higher death rate have 1 or fewer than 2 mammograph facilities, except for Shelby County.</a:t>
            </a:r>
          </a:p>
          <a:p>
            <a:endParaRPr lang="en-US" dirty="0"/>
          </a:p>
          <a:p>
            <a:pPr lvl="1"/>
            <a:r>
              <a:rPr lang="en-US" dirty="0"/>
              <a:t>Second Question: Is there another factor, such as insurance that also plays a factor in higher mortality rates within these counties?</a:t>
            </a:r>
          </a:p>
          <a:p>
            <a:pPr lvl="2"/>
            <a:r>
              <a:rPr lang="en-US" dirty="0"/>
              <a:t>Yes. According the Census Bureau – between 2016-2020 about 4,052,700 people were uninsured or didn’t have insurance coverage within Shelby County and out of that number about 264,365 were uninsured females. </a:t>
            </a:r>
          </a:p>
        </p:txBody>
      </p:sp>
    </p:spTree>
    <p:extLst>
      <p:ext uri="{BB962C8B-B14F-4D97-AF65-F5344CB8AC3E}">
        <p14:creationId xmlns:p14="http://schemas.microsoft.com/office/powerpoint/2010/main" val="2995869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F9958-9EDA-5BFF-9562-57D1BC17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matters…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56348747-9D1C-658A-A883-BBE85B1BD6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98" y="2654980"/>
            <a:ext cx="4289914" cy="3904084"/>
          </a:xfrm>
        </p:spPr>
      </p:pic>
      <p:pic>
        <p:nvPicPr>
          <p:cNvPr id="8" name="Content Placeholder 7" descr="Shape&#10;&#10;Description automatically generated with low confidence">
            <a:extLst>
              <a:ext uri="{FF2B5EF4-FFF2-40B4-BE49-F238E27FC236}">
                <a16:creationId xmlns:a16="http://schemas.microsoft.com/office/drawing/2014/main" id="{3089D1F7-3B37-9015-55F4-2121A705BB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953" y="2603500"/>
            <a:ext cx="4289914" cy="4039960"/>
          </a:xfrm>
        </p:spPr>
      </p:pic>
    </p:spTree>
    <p:extLst>
      <p:ext uri="{BB962C8B-B14F-4D97-AF65-F5344CB8AC3E}">
        <p14:creationId xmlns:p14="http://schemas.microsoft.com/office/powerpoint/2010/main" val="5011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4F4F7-C974-D7AD-626D-A49FB8B97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Inspiration for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EA9B6-31F8-0413-3BAC-DA9201489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passion in helping others has led me to pursue a data analytics career within the healthcare industry. </a:t>
            </a:r>
          </a:p>
          <a:p>
            <a:r>
              <a:rPr lang="en-US" dirty="0"/>
              <a:t>Breast Cancer is in my family we are fortunate that my cousin was able to have access to medical treatment for her cancer, which now in now in remission. </a:t>
            </a:r>
          </a:p>
          <a:p>
            <a:r>
              <a:rPr lang="en-US" dirty="0"/>
              <a:t>My primary goal of my capstone project is to continue to bring awareness to the importance of combating breast cancer deaths amongst our female population.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447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0214F10-B73B-44BD-ADDA-1684F6E4B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CAF222-E4F2-40A9-B784-FEA6408B7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7FDBCBA2-AC51-4C14-B267-152AB09E4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8CF9D-0697-4A3E-8837-0C39FCCDC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E9EF0A-3E35-3EED-B222-BDD578DFAB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" r="1" b="1"/>
          <a:stretch/>
        </p:blipFill>
        <p:spPr>
          <a:xfrm>
            <a:off x="4276179" y="477446"/>
            <a:ext cx="3639642" cy="4195163"/>
          </a:xfrm>
          <a:prstGeom prst="rect">
            <a:avLst/>
          </a:prstGeom>
        </p:spPr>
      </p:pic>
      <p:sp>
        <p:nvSpPr>
          <p:cNvPr id="22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10" name="Content Placeholder 9" descr="A group of people posing for a photo on a boat&#10;&#10;Description automatically generated with medium confidence">
            <a:extLst>
              <a:ext uri="{FF2B5EF4-FFF2-40B4-BE49-F238E27FC236}">
                <a16:creationId xmlns:a16="http://schemas.microsoft.com/office/drawing/2014/main" id="{ED8ECC74-8095-84A1-D340-02F959DAC3E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6" r="41436" b="1"/>
          <a:stretch/>
        </p:blipFill>
        <p:spPr>
          <a:xfrm>
            <a:off x="7975026" y="477446"/>
            <a:ext cx="3739890" cy="4195163"/>
          </a:xfrm>
          <a:prstGeom prst="rect">
            <a:avLst/>
          </a:prstGeom>
        </p:spPr>
      </p:pic>
      <p:pic>
        <p:nvPicPr>
          <p:cNvPr id="8" name="Content Placeholder 7" descr="A group of women posing for a photo&#10;&#10;Description automatically generated">
            <a:extLst>
              <a:ext uri="{FF2B5EF4-FFF2-40B4-BE49-F238E27FC236}">
                <a16:creationId xmlns:a16="http://schemas.microsoft.com/office/drawing/2014/main" id="{79B27894-862C-9E44-1FC6-D3FE572FDB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2" r="13440" b="-3"/>
          <a:stretch/>
        </p:blipFill>
        <p:spPr>
          <a:xfrm>
            <a:off x="467934" y="477448"/>
            <a:ext cx="3749040" cy="42675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4B63C8-6861-BF72-7F2F-9FFE0D723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99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rgbClr val="EBEBEB"/>
                </a:solidFill>
              </a:rPr>
              <a:t>My Favorite 2nd Cousin - Deborah</a:t>
            </a:r>
          </a:p>
        </p:txBody>
      </p:sp>
    </p:spTree>
    <p:extLst>
      <p:ext uri="{BB962C8B-B14F-4D97-AF65-F5344CB8AC3E}">
        <p14:creationId xmlns:p14="http://schemas.microsoft.com/office/powerpoint/2010/main" val="2543636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4EEE3-C7F6-153A-6772-FCA40389B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Breast Cancer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C8D0A-E2E0-6856-4D9F-C29CF9009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89517"/>
            <a:ext cx="8825659" cy="388428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According to the American Cancer Society(ACS), Breast cancer is the most common cancer in women in the United States, except for skin cancers.</a:t>
            </a:r>
          </a:p>
          <a:p>
            <a:r>
              <a:rPr lang="en-US" dirty="0"/>
              <a:t>The ACS 2020 estimates for breast cancer in the US are:</a:t>
            </a:r>
          </a:p>
          <a:p>
            <a:pPr lvl="1"/>
            <a:r>
              <a:rPr lang="en-US" dirty="0"/>
              <a:t>About 287,850 new cases of invasive breast cancer will be diagnosed in women. </a:t>
            </a:r>
          </a:p>
          <a:p>
            <a:pPr lvl="1"/>
            <a:r>
              <a:rPr lang="en-US" dirty="0"/>
              <a:t>About 43,250 women will die from breast cancer.</a:t>
            </a:r>
          </a:p>
          <a:p>
            <a:r>
              <a:rPr lang="en-US" dirty="0"/>
              <a:t>Chances of getting breast cancer</a:t>
            </a:r>
          </a:p>
          <a:p>
            <a:pPr lvl="1"/>
            <a:r>
              <a:rPr lang="en-US" dirty="0"/>
              <a:t>The ACS estimates that the average risk of a woman developing breast cancer sometime in her life, in the US, is about 13%. This means there is a 1 in 8 chance a female will develop breast cancer.</a:t>
            </a:r>
          </a:p>
          <a:p>
            <a:r>
              <a:rPr lang="en-US" dirty="0"/>
              <a:t>Currently, the best way to find breast cancer for most women is through a mammogram, according to the American Cancer Society (ACS). </a:t>
            </a:r>
          </a:p>
          <a:p>
            <a:r>
              <a:rPr lang="en-US" dirty="0"/>
              <a:t>The ACS recommends women aged 40 to 44 should get mammogram screenings at least one a year and annual screenings for women aged 45 to 49.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439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7ADC-4FC5-EB60-42B4-3A0800D9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48224-6259-9693-2E6F-B90EDB524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67154"/>
            <a:ext cx="9533174" cy="3579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For this project, I wanted to look at the mortality rates of women by county within Tennessee and the number of mammograph facilities and see if there is a correlation to having access to these facilities for possible screening. 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So, for counties that have a higher death rate, how many FDA approve mammograph facilities are located within the county?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Correlation between number of facilities available per county and the mortality rate. 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In addition, I also wanted to look at another additional factor, such as insurance, that could possibly play a contributing factor to a higher death rate.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Correlation between access to insurance coverage and the mortality rate. 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My primary goal of my capstone project is to continue to bring awareness to the importance of combating breast cancer deaths amongst our female population. 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616858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952B-A9DD-ADDB-D257-87E6FCAC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FA009-2873-BE9B-5586-704E630BA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73198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Death Rates by County -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 Cancer Profile 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stats are produced are from a </a:t>
            </a:r>
            <a:r>
              <a:rPr lang="en-US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collaboration between the National Cancer Institute and Centers for Disease Control and Prevention. </a:t>
            </a:r>
          </a:p>
          <a:p>
            <a:pPr lvl="1"/>
            <a:r>
              <a:rPr lang="en-US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Death rates by </a:t>
            </a:r>
            <a:r>
              <a:rPr lang="en-US" dirty="0">
                <a:solidFill>
                  <a:srgbClr val="444444"/>
                </a:solidFill>
                <a:latin typeface="Lato" panose="020F0502020204030203" pitchFamily="34" charset="0"/>
              </a:rPr>
              <a:t>County during 2016-2020 timeframe. </a:t>
            </a:r>
            <a:endParaRPr lang="en-US" b="0" i="0" dirty="0">
              <a:solidFill>
                <a:srgbClr val="444444"/>
              </a:solidFill>
              <a:effectLst/>
              <a:latin typeface="Lato" panose="020F0502020204030203" pitchFamily="34" charset="0"/>
            </a:endParaRPr>
          </a:p>
          <a:p>
            <a:pPr lvl="1"/>
            <a:r>
              <a:rPr lang="en-US" dirty="0">
                <a:hlinkClick r:id="rId2"/>
              </a:rPr>
              <a:t>https://statecancerprofiles.cancer.gov/</a:t>
            </a:r>
            <a:r>
              <a:rPr lang="en-US" dirty="0"/>
              <a:t> </a:t>
            </a:r>
          </a:p>
          <a:p>
            <a:r>
              <a:rPr lang="en-US" dirty="0"/>
              <a:t>Insurance Coverage</a:t>
            </a:r>
          </a:p>
          <a:p>
            <a:pPr lvl="1"/>
            <a:r>
              <a:rPr lang="en-US" dirty="0"/>
              <a:t>US Census Bureau – American Community Survey 5-Year Estimate (HEALTH INSURANCE COVERAGE) 2016 – 2020 </a:t>
            </a:r>
          </a:p>
          <a:p>
            <a:pPr lvl="1"/>
            <a:r>
              <a:rPr lang="en-US" dirty="0">
                <a:hlinkClick r:id="rId3"/>
              </a:rPr>
              <a:t>https://data.census.gov/</a:t>
            </a:r>
            <a:r>
              <a:rPr lang="en-US" dirty="0"/>
              <a:t> </a:t>
            </a:r>
          </a:p>
          <a:p>
            <a:r>
              <a:rPr lang="en-US" dirty="0"/>
              <a:t>FDA Mammograph Facilities </a:t>
            </a:r>
          </a:p>
          <a:p>
            <a:pPr lvl="1"/>
            <a:r>
              <a:rPr lang="en-US" dirty="0"/>
              <a:t>https://www.accessdata.fda.gov/</a:t>
            </a:r>
          </a:p>
        </p:txBody>
      </p:sp>
    </p:spTree>
    <p:extLst>
      <p:ext uri="{BB962C8B-B14F-4D97-AF65-F5344CB8AC3E}">
        <p14:creationId xmlns:p14="http://schemas.microsoft.com/office/powerpoint/2010/main" val="819975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Highest Death Rate (2)">
            <a:extLst>
              <a:ext uri="{FF2B5EF4-FFF2-40B4-BE49-F238E27FC236}">
                <a16:creationId xmlns:a16="http://schemas.microsoft.com/office/drawing/2014/main" id="{68F91579-4E9E-4999-903D-EDB7C6839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289"/>
            <a:ext cx="12192000" cy="660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Highest Death Map">
            <a:extLst>
              <a:ext uri="{FF2B5EF4-FFF2-40B4-BE49-F238E27FC236}">
                <a16:creationId xmlns:a16="http://schemas.microsoft.com/office/drawing/2014/main" id="{8DA44EFB-99A2-4EC5-9F82-FCB84B0D4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7" y="0"/>
            <a:ext cx="11922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Lowest Death Rate">
            <a:extLst>
              <a:ext uri="{FF2B5EF4-FFF2-40B4-BE49-F238E27FC236}">
                <a16:creationId xmlns:a16="http://schemas.microsoft.com/office/drawing/2014/main" id="{C4A99856-51CE-4F6D-970E-6D093075B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73" y="0"/>
            <a:ext cx="10869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355</TotalTime>
  <Words>641</Words>
  <Application>Microsoft Office PowerPoint</Application>
  <PresentationFormat>Widescreen</PresentationFormat>
  <Paragraphs>43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Lato</vt:lpstr>
      <vt:lpstr>Wingdings 3</vt:lpstr>
      <vt:lpstr>Ion Boardroom</vt:lpstr>
      <vt:lpstr>Nashville Software School  Capstone Project – “Save the Tatas”</vt:lpstr>
      <vt:lpstr>Introduction: Inspiration for the project</vt:lpstr>
      <vt:lpstr>My Favorite 2nd Cousin - Deborah</vt:lpstr>
      <vt:lpstr>Introduction: Breast Cancer Facts</vt:lpstr>
      <vt:lpstr>Capstone Project</vt:lpstr>
      <vt:lpstr>Dataset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and Conclusion </vt:lpstr>
      <vt:lpstr>Why this matters…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Breast_Cancer-Cap</dc:title>
  <dc:creator>Adrianne Austin</dc:creator>
  <cp:lastModifiedBy>Adrianne Austin</cp:lastModifiedBy>
  <cp:revision>36</cp:revision>
  <dcterms:created xsi:type="dcterms:W3CDTF">2022-12-14T21:50:16Z</dcterms:created>
  <dcterms:modified xsi:type="dcterms:W3CDTF">2022-12-19T19:01:54Z</dcterms:modified>
</cp:coreProperties>
</file>